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825500" rtl="0" fontAlgn="auto" latinLnBrk="0" hangingPunct="0">
      <a:lnSpc>
        <a:spcPct val="80000"/>
      </a:lnSpc>
      <a:spcBef>
        <a:spcPts val="3600"/>
      </a:spcBef>
      <a:spcAft>
        <a:spcPts val="0"/>
      </a:spcAft>
      <a:buClrTx/>
      <a:buSzTx/>
      <a:buFontTx/>
      <a:buNone/>
      <a:tabLst/>
      <a:defRPr b="0" baseline="0" cap="none" i="0" spc="-42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3A39E5"/>
        </a:fontRef>
        <a:srgbClr val="3A39E5"/>
      </a:tcTxStyle>
      <a:tcStyle>
        <a:tcBdr>
          <a:left>
            <a:ln w="12700" cap="flat">
              <a:solidFill>
                <a:srgbClr val="525760"/>
              </a:solidFill>
              <a:prstDash val="solid"/>
              <a:miter lim="400000"/>
            </a:ln>
          </a:left>
          <a:right>
            <a:ln w="38100" cap="flat">
              <a:solidFill>
                <a:schemeClr val="accent1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/>
              </a:solidFill>
              <a:prstDash val="solid"/>
              <a:miter lim="400000"/>
            </a:ln>
          </a:top>
          <a:bottom>
            <a:ln w="12700" cap="flat">
              <a:solidFill>
                <a:srgbClr val="5257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25760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5458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45357"/>
              <a:satOff val="2412"/>
              <a:lumOff val="-28753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9FAFF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38100" cap="flat">
              <a:solidFill>
                <a:srgbClr val="545A62"/>
              </a:solidFill>
              <a:prstDash val="solid"/>
              <a:miter lim="400000"/>
            </a:ln>
          </a:right>
          <a:top>
            <a:ln w="12700" cap="flat">
              <a:solidFill>
                <a:srgbClr val="555A61"/>
              </a:solidFill>
              <a:prstDash val="solid"/>
              <a:miter lim="400000"/>
            </a:ln>
          </a:top>
          <a:bottom>
            <a:ln w="12700" cap="flat">
              <a:solidFill>
                <a:srgbClr val="555A61"/>
              </a:solidFill>
              <a:prstDash val="solid"/>
              <a:miter lim="400000"/>
            </a:ln>
          </a:bottom>
          <a:insideH>
            <a:ln w="12700" cap="flat">
              <a:solidFill>
                <a:srgbClr val="555A61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527787"/>
              <a:satOff val="-26837"/>
              <a:lumOff val="15324"/>
            </a:schemeClr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45A62"/>
              </a:solidFill>
              <a:prstDash val="solid"/>
              <a:miter lim="400000"/>
            </a:ln>
          </a:left>
          <a:right>
            <a:ln w="12700" cap="flat">
              <a:solidFill>
                <a:srgbClr val="545A62"/>
              </a:solidFill>
              <a:prstDash val="solid"/>
              <a:miter lim="400000"/>
            </a:ln>
          </a:right>
          <a:top>
            <a:ln w="38100" cap="flat">
              <a:solidFill>
                <a:srgbClr val="545A62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45A62"/>
              </a:solidFill>
              <a:prstDash val="solid"/>
              <a:miter lim="400000"/>
            </a:ln>
          </a:insideH>
          <a:insideV>
            <a:ln w="12700" cap="flat">
              <a:solidFill>
                <a:srgbClr val="545A6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38100" cap="flat">
              <a:solidFill>
                <a:srgbClr val="545A62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238625"/>
              <a:satOff val="-6134"/>
              <a:lumOff val="868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6F4E4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381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solidFill>
            <a:schemeClr val="accent5">
              <a:hueOff val="503731"/>
              <a:lumOff val="7092"/>
            </a:schemeClr>
          </a:solidFill>
        </a:fill>
      </a:tcStyle>
    </a:firstCol>
    <a:la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38100" cap="flat">
              <a:solidFill>
                <a:srgbClr val="54585E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solidFill>
                <a:srgbClr val="53585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3575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381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4585E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solidFill>
                <a:srgbClr val="A8A8A8"/>
              </a:solidFill>
              <a:prstDash val="solid"/>
              <a:miter lim="400000"/>
            </a:ln>
          </a:left>
          <a:right>
            <a:ln w="12700" cap="flat">
              <a:solidFill>
                <a:srgbClr val="A8A8A8"/>
              </a:solidFill>
              <a:prstDash val="solid"/>
              <a:miter lim="400000"/>
            </a:ln>
          </a:right>
          <a:top>
            <a:ln w="12700" cap="flat">
              <a:solidFill>
                <a:srgbClr val="A8A8A8"/>
              </a:solidFill>
              <a:prstDash val="solid"/>
              <a:miter lim="400000"/>
            </a:ln>
          </a:top>
          <a:bottom>
            <a:ln w="12700" cap="flat">
              <a:solidFill>
                <a:srgbClr val="A8A8A8"/>
              </a:solidFill>
              <a:prstDash val="solid"/>
              <a:miter lim="400000"/>
            </a:ln>
          </a:bottom>
          <a:insideH>
            <a:ln w="12700" cap="flat">
              <a:solidFill>
                <a:srgbClr val="A8A8A8"/>
              </a:solidFill>
              <a:prstDash val="solid"/>
              <a:miter lim="400000"/>
            </a:ln>
          </a:insideH>
          <a:insideV>
            <a:ln w="12700" cap="flat">
              <a:solidFill>
                <a:srgbClr val="A8A8A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5666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56667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EBEB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656667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A8A8A9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" name="Автор и дата"/>
          <p:cNvSpPr txBox="1"/>
          <p:nvPr>
            <p:ph type="body" sz="quarter" idx="21" hasCustomPrompt="1"/>
          </p:nvPr>
        </p:nvSpPr>
        <p:spPr>
          <a:xfrm>
            <a:off x="571500" y="12269258"/>
            <a:ext cx="23235147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4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 </a:t>
            </a:r>
          </a:p>
        </p:txBody>
      </p:sp>
      <p:sp>
        <p:nvSpPr>
          <p:cNvPr id="14" name="Линия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5" name="Заголовок презентации"/>
          <p:cNvSpPr txBox="1"/>
          <p:nvPr>
            <p:ph type="title" hasCustomPrompt="1"/>
          </p:nvPr>
        </p:nvSpPr>
        <p:spPr>
          <a:xfrm>
            <a:off x="571500" y="9525885"/>
            <a:ext cx="23235147" cy="2647065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pc="-300" sz="15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6" name="Уровень текста 1…"/>
          <p:cNvSpPr txBox="1"/>
          <p:nvPr>
            <p:ph type="body" sz="quarter" idx="1" hasCustomPrompt="1"/>
          </p:nvPr>
        </p:nvSpPr>
        <p:spPr>
          <a:xfrm>
            <a:off x="571500" y="847716"/>
            <a:ext cx="23235147" cy="2324101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1pPr>
            <a:lvl2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2pPr>
            <a:lvl3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3pPr>
            <a:lvl4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4pPr>
            <a:lvl5pPr defTabSz="825500">
              <a:lnSpc>
                <a:spcPct val="80000"/>
              </a:lnSpc>
              <a:tabLst/>
              <a:defRPr b="0" spc="-79">
                <a:solidFill>
                  <a:schemeClr val="accent4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19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20" name="Заголовок слайда"/>
          <p:cNvSpPr txBox="1"/>
          <p:nvPr>
            <p:ph type="title" hasCustomPrompt="1"/>
          </p:nvPr>
        </p:nvSpPr>
        <p:spPr>
          <a:xfrm>
            <a:off x="571500" y="7159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b="1" spc="-239" sz="12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1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129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Информационное сообщ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8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39" name="Уровень текста 1…"/>
          <p:cNvSpPr txBox="1"/>
          <p:nvPr>
            <p:ph type="body" sz="half" idx="1" hasCustomPrompt="1"/>
          </p:nvPr>
        </p:nvSpPr>
        <p:spPr>
          <a:xfrm>
            <a:off x="571500" y="3898900"/>
            <a:ext cx="23236826" cy="54991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1pPr>
            <a:lvl2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2pPr>
            <a:lvl3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3pPr>
            <a:lvl4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4pPr>
            <a:lvl5pPr defTabSz="825500">
              <a:lnSpc>
                <a:spcPct val="100000"/>
              </a:lnSpc>
              <a:tabLst/>
              <a:defRPr b="0" spc="-239" sz="12000">
                <a:solidFill>
                  <a:schemeClr val="accent1"/>
                </a:solidFill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Важный факт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Уровень текста 1…"/>
          <p:cNvSpPr txBox="1"/>
          <p:nvPr>
            <p:ph type="body" idx="1" hasCustomPrompt="1"/>
          </p:nvPr>
        </p:nvSpPr>
        <p:spPr>
          <a:xfrm>
            <a:off x="634999" y="1346200"/>
            <a:ext cx="23241001" cy="8451368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defTabSz="825500">
              <a:lnSpc>
                <a:spcPct val="80000"/>
              </a:lnSpc>
              <a:tabLst/>
              <a:defRPr b="0" spc="-419" sz="420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8" name="Информация о факте"/>
          <p:cNvSpPr txBox="1"/>
          <p:nvPr>
            <p:ph type="body" sz="quarter" idx="21" hasCustomPrompt="1"/>
          </p:nvPr>
        </p:nvSpPr>
        <p:spPr>
          <a:xfrm>
            <a:off x="635000" y="9170947"/>
            <a:ext cx="23241000" cy="932816"/>
          </a:xfrm>
          <a:prstGeom prst="rect">
            <a:avLst/>
          </a:prstGeom>
        </p:spPr>
        <p:txBody>
          <a:bodyPr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49" name="Линия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50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Цитата">
    <p:bg>
      <p:bgPr>
        <a:solidFill>
          <a:srgbClr val="C3D9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59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1">
                <a:hueOff val="-42304"/>
                <a:satOff val="23749"/>
                <a:lumOff val="-4574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60" name="Авторство"/>
          <p:cNvSpPr txBox="1"/>
          <p:nvPr>
            <p:ph type="body" sz="quarter" idx="21" hasCustomPrompt="1"/>
          </p:nvPr>
        </p:nvSpPr>
        <p:spPr>
          <a:xfrm>
            <a:off x="1148060" y="9247147"/>
            <a:ext cx="22707182" cy="932816"/>
          </a:xfrm>
          <a:prstGeom prst="rect">
            <a:avLst/>
          </a:prstGeom>
        </p:spPr>
        <p:txBody>
          <a:bodyPr anchor="ctr"/>
          <a:lstStyle>
            <a:lvl1pPr defTabSz="800735">
              <a:lnSpc>
                <a:spcPct val="80000"/>
              </a:lnSpc>
              <a:tabLst/>
              <a:defRPr spc="-53" sz="5335">
                <a:solidFill>
                  <a:schemeClr val="accent1"/>
                </a:solidFill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61" name="Уровень текста 1…"/>
          <p:cNvSpPr txBox="1"/>
          <p:nvPr>
            <p:ph type="body" sz="half" idx="1" hasCustomPrompt="1"/>
          </p:nvPr>
        </p:nvSpPr>
        <p:spPr>
          <a:xfrm>
            <a:off x="515838" y="1325581"/>
            <a:ext cx="23241001" cy="4970080"/>
          </a:xfrm>
          <a:prstGeom prst="rect">
            <a:avLst/>
          </a:prstGeom>
        </p:spPr>
        <p:txBody>
          <a:bodyPr/>
          <a:lstStyle>
            <a:lvl1pPr marL="419100" indent="-4191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1pPr>
            <a:lvl2pPr marL="419100" indent="381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2pPr>
            <a:lvl3pPr marL="419100" indent="4953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3pPr>
            <a:lvl4pPr marL="419100" indent="9525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4pPr>
            <a:lvl5pPr marL="419100" indent="1409700" defTabSz="825500">
              <a:lnSpc>
                <a:spcPct val="80000"/>
              </a:lnSpc>
              <a:tabLst/>
              <a:defRPr b="0" spc="-119" sz="12000">
                <a:solidFill>
                  <a:schemeClr val="accent1"/>
                </a:solidFill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 (3 шт.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Розовый фламинго, погрузивший клюв в воду"/>
          <p:cNvSpPr/>
          <p:nvPr>
            <p:ph type="pic" sz="half" idx="21"/>
          </p:nvPr>
        </p:nvSpPr>
        <p:spPr>
          <a:xfrm>
            <a:off x="12192000" y="-1003300"/>
            <a:ext cx="11557000" cy="76792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Чёрная игуана с детёнышем на спине"/>
          <p:cNvSpPr/>
          <p:nvPr>
            <p:ph type="pic" sz="half" idx="22"/>
          </p:nvPr>
        </p:nvSpPr>
        <p:spPr>
          <a:xfrm>
            <a:off x="12192000" y="5397500"/>
            <a:ext cx="11557000" cy="77497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1" name="Голубоногая олуша на песке"/>
          <p:cNvSpPr/>
          <p:nvPr>
            <p:ph type="pic" idx="23"/>
          </p:nvPr>
        </p:nvSpPr>
        <p:spPr>
          <a:xfrm>
            <a:off x="571500" y="-698500"/>
            <a:ext cx="11684000" cy="144264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Морская черепаха плывёт под водой"/>
          <p:cNvSpPr/>
          <p:nvPr>
            <p:ph type="pic" idx="21"/>
          </p:nvPr>
        </p:nvSpPr>
        <p:spPr>
          <a:xfrm>
            <a:off x="0" y="-2984500"/>
            <a:ext cx="28333700" cy="17479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Морская черепаха плывёт под водой"/>
          <p:cNvSpPr/>
          <p:nvPr>
            <p:ph type="pic" idx="21"/>
          </p:nvPr>
        </p:nvSpPr>
        <p:spPr>
          <a:xfrm>
            <a:off x="0" y="-3898900"/>
            <a:ext cx="28587700" cy="176366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" name="Автор и дата"/>
          <p:cNvSpPr txBox="1"/>
          <p:nvPr>
            <p:ph type="body" sz="quarter" idx="22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6" name="Уровень текста 1…"/>
          <p:cNvSpPr txBox="1"/>
          <p:nvPr>
            <p:ph type="body" sz="quarter" idx="1" hasCustomPrompt="1"/>
          </p:nvPr>
        </p:nvSpPr>
        <p:spPr>
          <a:xfrm>
            <a:off x="571500" y="853952"/>
            <a:ext cx="23241000" cy="2321049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1pPr>
            <a:lvl2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2pPr>
            <a:lvl3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3pPr>
            <a:lvl4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4pPr>
            <a:lvl5pPr defTabSz="825500">
              <a:lnSpc>
                <a:spcPct val="80000"/>
              </a:lnSpc>
              <a:tabLst/>
              <a:defRPr b="0" spc="-79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8" name="Линия"/>
          <p:cNvSpPr/>
          <p:nvPr/>
        </p:nvSpPr>
        <p:spPr>
          <a:xfrm>
            <a:off x="634956" y="9475085"/>
            <a:ext cx="23114088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9" name="Заголовок презентации"/>
          <p:cNvSpPr txBox="1"/>
          <p:nvPr>
            <p:ph type="title" hasCustomPrompt="1"/>
          </p:nvPr>
        </p:nvSpPr>
        <p:spPr>
          <a:xfrm>
            <a:off x="571500" y="9525000"/>
            <a:ext cx="23241000" cy="2641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pc="-300" sz="150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xfrm>
            <a:off x="23417275" y="12917465"/>
            <a:ext cx="385980" cy="46228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 фото (вариант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Морская черепаха проплывает под водой мимо косяка рыб"/>
          <p:cNvSpPr/>
          <p:nvPr>
            <p:ph type="pic" idx="21"/>
          </p:nvPr>
        </p:nvSpPr>
        <p:spPr>
          <a:xfrm>
            <a:off x="9626600" y="-1"/>
            <a:ext cx="21901492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39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40" name="Автор и дата"/>
          <p:cNvSpPr txBox="1"/>
          <p:nvPr>
            <p:ph type="body" sz="quarter" idx="22" hasCustomPrompt="1"/>
          </p:nvPr>
        </p:nvSpPr>
        <p:spPr>
          <a:xfrm>
            <a:off x="571500" y="12269258"/>
            <a:ext cx="11049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41" name="Заголовок слайда"/>
          <p:cNvSpPr txBox="1"/>
          <p:nvPr>
            <p:ph type="title" hasCustomPrompt="1"/>
          </p:nvPr>
        </p:nvSpPr>
        <p:spPr>
          <a:xfrm>
            <a:off x="571500" y="4770137"/>
            <a:ext cx="11049000" cy="7036978"/>
          </a:xfrm>
          <a:prstGeom prst="rect">
            <a:avLst/>
          </a:prstGeom>
        </p:spPr>
        <p:txBody>
          <a:bodyPr/>
          <a:lstStyle>
            <a:lvl1pPr>
              <a:defRPr b="1" spc="-300" sz="15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 и 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50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51" name="Автор и дата"/>
          <p:cNvSpPr txBox="1"/>
          <p:nvPr>
            <p:ph type="body" sz="quarter" idx="21" hasCustomPrompt="1"/>
          </p:nvPr>
        </p:nvSpPr>
        <p:spPr>
          <a:xfrm>
            <a:off x="571500" y="12269258"/>
            <a:ext cx="23241000" cy="555245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tabLst/>
              <a:defRPr b="0"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52" name="Заголовок слайда"/>
          <p:cNvSpPr txBox="1"/>
          <p:nvPr>
            <p:ph type="title" hasCustomPrompt="1"/>
          </p:nvPr>
        </p:nvSpPr>
        <p:spPr>
          <a:xfrm>
            <a:off x="571500" y="652482"/>
            <a:ext cx="23241000" cy="1951018"/>
          </a:xfrm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 b="1" spc="-239" sz="12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</a:t>
            </a:r>
          </a:p>
        </p:txBody>
      </p:sp>
      <p:sp>
        <p:nvSpPr>
          <p:cNvPr id="53" name="Уровень текста 1…"/>
          <p:cNvSpPr txBox="1"/>
          <p:nvPr>
            <p:ph type="body" idx="1" hasCustomPrompt="1"/>
          </p:nvPr>
        </p:nvSpPr>
        <p:spPr>
          <a:xfrm>
            <a:off x="571500" y="3904441"/>
            <a:ext cx="23241000" cy="76970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нкты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Линия"/>
          <p:cNvSpPr/>
          <p:nvPr/>
        </p:nvSpPr>
        <p:spPr>
          <a:xfrm>
            <a:off x="635000" y="12192000"/>
            <a:ext cx="23118143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62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63" name="Уровень текста 1…"/>
          <p:cNvSpPr txBox="1"/>
          <p:nvPr>
            <p:ph type="body" idx="1" hasCustomPrompt="1"/>
          </p:nvPr>
        </p:nvSpPr>
        <p:spPr>
          <a:xfrm>
            <a:off x="571500" y="3898900"/>
            <a:ext cx="23241000" cy="7696200"/>
          </a:xfrm>
          <a:prstGeom prst="rect">
            <a:avLst/>
          </a:prstGeom>
        </p:spPr>
        <p:txBody>
          <a:bodyPr numCol="2" spcCol="1162050"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 фот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одзаголовок слайда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8990">
              <a:lnSpc>
                <a:spcPct val="80000"/>
              </a:lnSpc>
              <a:tabLst/>
              <a:defRPr b="0" spc="-78" sz="7840">
                <a:solidFill>
                  <a:schemeClr val="accent1"/>
                </a:solidFill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72" name="Голубоногая олуша на песке"/>
          <p:cNvSpPr/>
          <p:nvPr>
            <p:ph type="pic" idx="22"/>
          </p:nvPr>
        </p:nvSpPr>
        <p:spPr>
          <a:xfrm>
            <a:off x="0" y="-671784"/>
            <a:ext cx="12196747" cy="150595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74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75" name="Заголовок слайда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b="1" spc="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76" name="Уровень текста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, видео — мелк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Подзаголовок слайда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8990">
              <a:lnSpc>
                <a:spcPct val="80000"/>
              </a:lnSpc>
              <a:tabLst/>
              <a:defRPr b="0" spc="-78" sz="7840">
                <a:solidFill>
                  <a:schemeClr val="accent1"/>
                </a:solidFill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5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86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87" name="Заголовок слайда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b="1" spc="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88" name="Уровень текста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Заголовок, пункты и видеотрансляция — крупно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Подзаголовок слайда"/>
          <p:cNvSpPr txBox="1"/>
          <p:nvPr>
            <p:ph type="body" sz="quarter" idx="21" hasCustomPrompt="1"/>
          </p:nvPr>
        </p:nvSpPr>
        <p:spPr>
          <a:xfrm>
            <a:off x="13157200" y="1852248"/>
            <a:ext cx="10256838" cy="1310641"/>
          </a:xfrm>
          <a:prstGeom prst="rect">
            <a:avLst/>
          </a:prstGeom>
        </p:spPr>
        <p:txBody>
          <a:bodyPr anchor="ctr"/>
          <a:lstStyle>
            <a:lvl1pPr defTabSz="808990">
              <a:lnSpc>
                <a:spcPct val="80000"/>
              </a:lnSpc>
              <a:tabLst/>
              <a:defRPr b="0" spc="-78" sz="7840">
                <a:solidFill>
                  <a:schemeClr val="accent1"/>
                </a:solidFill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97" name="Линия"/>
          <p:cNvSpPr/>
          <p:nvPr/>
        </p:nvSpPr>
        <p:spPr>
          <a:xfrm>
            <a:off x="12196142" y="12192000"/>
            <a:ext cx="11552858" cy="0"/>
          </a:xfrm>
          <a:prstGeom prst="line">
            <a:avLst/>
          </a:prstGeom>
          <a:ln w="381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98" name="Линия"/>
          <p:cNvSpPr/>
          <p:nvPr/>
        </p:nvSpPr>
        <p:spPr>
          <a:xfrm>
            <a:off x="12192000" y="692907"/>
            <a:ext cx="11561143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99" name="Заголовок слайда"/>
          <p:cNvSpPr txBox="1"/>
          <p:nvPr>
            <p:ph type="title" hasCustomPrompt="1"/>
          </p:nvPr>
        </p:nvSpPr>
        <p:spPr>
          <a:xfrm>
            <a:off x="13157200" y="864810"/>
            <a:ext cx="10256838" cy="1308101"/>
          </a:xfrm>
          <a:prstGeom prst="rect">
            <a:avLst/>
          </a:prstGeom>
        </p:spPr>
        <p:txBody>
          <a:bodyPr anchor="b"/>
          <a:lstStyle>
            <a:lvl1pPr>
              <a:defRPr b="1" spc="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слайда </a:t>
            </a:r>
          </a:p>
        </p:txBody>
      </p:sp>
      <p:sp>
        <p:nvSpPr>
          <p:cNvPr id="100" name="Уровень текста 1…"/>
          <p:cNvSpPr txBox="1"/>
          <p:nvPr>
            <p:ph type="body" sz="half" idx="1" hasCustomPrompt="1"/>
          </p:nvPr>
        </p:nvSpPr>
        <p:spPr>
          <a:xfrm>
            <a:off x="13157200" y="3904441"/>
            <a:ext cx="10256838" cy="7303309"/>
          </a:xfrm>
          <a:prstGeom prst="rect">
            <a:avLst/>
          </a:prstGeom>
        </p:spPr>
        <p:txBody>
          <a:bodyPr/>
          <a:lstStyle>
            <a:lvl1pPr marL="4572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1pPr>
            <a:lvl2pPr marL="9144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2pPr>
            <a:lvl3pPr marL="13716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3pPr>
            <a:lvl4pPr marL="18288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4pPr>
            <a:lvl5pPr marL="2286000" indent="-457200" defTabSz="82550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SzPct val="100000"/>
              <a:buChar char="•"/>
              <a:tabLst/>
              <a:defRPr b="0" spc="-42" sz="4200">
                <a:solidFill>
                  <a:srgbClr val="000000"/>
                </a:solidFill>
              </a:defRPr>
            </a:lvl5pPr>
          </a:lstStyle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">
    <p:bg>
      <p:bgPr>
        <a:solidFill>
          <a:schemeClr val="accent3">
            <a:hueOff val="513816"/>
            <a:satOff val="9467"/>
            <a:lumOff val="1748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Линия"/>
          <p:cNvSpPr/>
          <p:nvPr/>
        </p:nvSpPr>
        <p:spPr>
          <a:xfrm>
            <a:off x="635000" y="12192000"/>
            <a:ext cx="23114000" cy="0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09" name="Линия"/>
          <p:cNvSpPr/>
          <p:nvPr/>
        </p:nvSpPr>
        <p:spPr>
          <a:xfrm>
            <a:off x="635000" y="9443335"/>
            <a:ext cx="23114000" cy="1"/>
          </a:xfrm>
          <a:prstGeom prst="line">
            <a:avLst/>
          </a:prstGeom>
          <a:ln w="1143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110" name="Заголовок раздела"/>
          <p:cNvSpPr txBox="1"/>
          <p:nvPr>
            <p:ph type="title" hasCustomPrompt="1"/>
          </p:nvPr>
        </p:nvSpPr>
        <p:spPr>
          <a:xfrm>
            <a:off x="571500" y="9530979"/>
            <a:ext cx="23241000" cy="2019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15000">
                <a:solidFill>
                  <a:schemeClr val="accent1"/>
                </a:solidFill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>
            <a:hueOff val="-42304"/>
            <a:satOff val="23749"/>
            <a:lumOff val="-4574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повестки дня"/>
          <p:cNvSpPr txBox="1"/>
          <p:nvPr>
            <p:ph type="title" hasCustomPrompt="1"/>
          </p:nvPr>
        </p:nvSpPr>
        <p:spPr>
          <a:xfrm>
            <a:off x="575641" y="881082"/>
            <a:ext cx="23241001" cy="195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повестки дня</a:t>
            </a:r>
          </a:p>
        </p:txBody>
      </p:sp>
      <p:sp>
        <p:nvSpPr>
          <p:cNvPr id="3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4" name="Уровень текста 1…"/>
          <p:cNvSpPr txBox="1"/>
          <p:nvPr>
            <p:ph type="body" idx="1" hasCustomPrompt="1"/>
          </p:nvPr>
        </p:nvSpPr>
        <p:spPr>
          <a:xfrm>
            <a:off x="575641" y="3276600"/>
            <a:ext cx="23241001" cy="9870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23417275" y="12919962"/>
            <a:ext cx="385980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pc="28" sz="28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79" strike="noStrike" sz="8000" u="none">
          <a:solidFill>
            <a:schemeClr val="accent4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4699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69900" algn="l"/>
        </a:tabLst>
        <a:defRPr b="1" baseline="0" cap="none" i="0" spc="0" strike="noStrike" sz="8000" u="none">
          <a:solidFill>
            <a:srgbClr val="C3CCB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28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DIN Condensed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gif"/><Relationship Id="rId4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Автор: Музафаров Карим Ринатович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Автор: Музафаров Карим Ринатович</a:t>
            </a:r>
          </a:p>
        </p:txBody>
      </p:sp>
      <p:sp>
        <p:nvSpPr>
          <p:cNvPr id="197" name="Научные школы управления качеством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pc="-192" sz="9600"/>
            </a:lvl1pPr>
          </a:lstStyle>
          <a:p>
            <a:pPr/>
            <a:r>
              <a:t>Научные школы управления качеством </a:t>
            </a:r>
            <a:endParaRPr spc="-15" sz="768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8" name="Основы обеспечения качества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Основы обеспечения качества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Российский опыт управления качеств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pc="-184" sz="9239"/>
            </a:lvl1pPr>
          </a:lstStyle>
          <a:p>
            <a:pPr/>
            <a:r>
              <a:t>Российский опыт управления качеством </a:t>
            </a:r>
            <a:endParaRPr spc="-18" sz="924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7" name="Основные отличия систем качества ( п о ИСО 9000) от КСУКП следующие:…"/>
          <p:cNvSpPr txBox="1"/>
          <p:nvPr>
            <p:ph type="body" idx="1"/>
          </p:nvPr>
        </p:nvSpPr>
        <p:spPr>
          <a:xfrm>
            <a:off x="571500" y="3592145"/>
            <a:ext cx="23241000" cy="8293132"/>
          </a:xfrm>
          <a:prstGeom prst="rect">
            <a:avLst/>
          </a:prstGeom>
        </p:spPr>
        <p:txBody>
          <a:bodyPr/>
          <a:lstStyle/>
          <a:p>
            <a:pPr marL="0" indent="0" defTabSz="718184">
              <a:spcBef>
                <a:spcPts val="3100"/>
              </a:spcBef>
              <a:buClrTx/>
              <a:buSzTx/>
              <a:buNone/>
              <a:defRPr spc="-36" sz="3654"/>
            </a:pPr>
            <a:r>
              <a:t>Основные отличия систем качества ( п о ИСО 9000) от КСУКП следующие: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ориентация на удовлетворение требований потребителя;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возложение ответственности за качество продукции на конкретных исполнителей;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проверка потребителем производства поставщика;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выбор поставщика комплектующих изделий и материалов;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сквозной контролькачества продукции, начиная от материалов и кончая утилизацией продукции;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маркетинг;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организация учета и анализа затрат на качество;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прослеживаемость материалов и комплектующих изделий по всему циклу производства;</a:t>
            </a:r>
          </a:p>
          <a:p>
            <a:pPr marL="397763" indent="-397763" defTabSz="718184">
              <a:spcBef>
                <a:spcPts val="3100"/>
              </a:spcBef>
              <a:defRPr spc="-36" sz="3654"/>
            </a:pPr>
            <a:r>
              <a:t>решение вопросов утилизации продукции после эксплуатации.</a:t>
            </a:r>
          </a:p>
        </p:txBody>
      </p:sp>
      <p:sp>
        <p:nvSpPr>
          <p:cNvPr id="248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Российский опыт управления качеств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pc="-184" sz="9239"/>
            </a:lvl1pPr>
          </a:lstStyle>
          <a:p>
            <a:pPr/>
            <a:r>
              <a:t>Российский опыт управления качеством </a:t>
            </a:r>
            <a:endParaRPr spc="-18" sz="924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51" name="Разработка и внедрение новой продукции высокого качества;…"/>
          <p:cNvSpPr txBox="1"/>
          <p:nvPr>
            <p:ph type="body" idx="1"/>
          </p:nvPr>
        </p:nvSpPr>
        <p:spPr>
          <a:xfrm>
            <a:off x="571500" y="3592145"/>
            <a:ext cx="23241000" cy="8293132"/>
          </a:xfrm>
          <a:prstGeom prst="rect">
            <a:avLst/>
          </a:prstGeom>
        </p:spPr>
        <p:txBody>
          <a:bodyPr/>
          <a:lstStyle/>
          <a:p>
            <a:pPr/>
            <a:r>
              <a:t>Разработка и внедрение новой продукции высокого качества; </a:t>
            </a:r>
          </a:p>
          <a:p>
            <a:pPr/>
            <a:r>
              <a:t>Ликвидация с производственной деятельности тех видов товаров. которые не соответствуют требованиям потребителей и менее маржинальны;</a:t>
            </a:r>
          </a:p>
          <a:p>
            <a:pPr/>
            <a:r>
              <a:t>Улучшение критериев качества товаров при реализации благодаря усовершенствованиию свойств продукции;</a:t>
            </a:r>
          </a:p>
          <a:p>
            <a:pPr/>
            <a:r>
              <a:t>Своевременное внедрение новой продукции на предприятии.</a:t>
            </a:r>
          </a:p>
        </p:txBody>
      </p:sp>
      <p:sp>
        <p:nvSpPr>
          <p:cNvPr id="252" name="Кратко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Кратко</a:t>
            </a:r>
          </a:p>
        </p:txBody>
      </p:sp>
      <p:sp>
        <p:nvSpPr>
          <p:cNvPr id="253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Японский опыт  управления качеств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pc="-194" sz="9720"/>
            </a:pPr>
            <a:r>
              <a:t>Японский опыт </a:t>
            </a:r>
            <a:r>
              <a:rPr spc="-19" sz="972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управления качеством</a:t>
            </a:r>
            <a:endParaRPr spc="-19" sz="972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668655">
              <a:defRPr spc="-194" sz="9720"/>
            </a:pPr>
            <a:endParaRPr spc="-19" sz="972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56" name="воспитание у каждого изготовителя уважительного отношения к заказчикам и потребителям;…"/>
          <p:cNvSpPr txBox="1"/>
          <p:nvPr>
            <p:ph type="body" idx="1"/>
          </p:nvPr>
        </p:nvSpPr>
        <p:spPr>
          <a:xfrm>
            <a:off x="571500" y="2560296"/>
            <a:ext cx="23241000" cy="9306910"/>
          </a:xfrm>
          <a:prstGeom prst="rect">
            <a:avLst/>
          </a:prstGeom>
        </p:spPr>
        <p:txBody>
          <a:bodyPr/>
          <a:lstStyle/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воспитание у каждого изготовителя уважительного отношения к заказчикам и потребителям;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реальное выполнение принципов комплексного управления качеством;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участие всех работников в обеспечении и управлении качеством;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непрерывное систематическое обучение кадров;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эффективное функционирование широкой сети кружков качества;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использование развитой системы инспектирования деятельности по обеспечению и управлению качеством;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широкое применение передовых методов контроля качества;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создание комплексных программ по контролю качества и оптимальных планов по их выполнению;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наличие высококачественных средств труда;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пропаганда значения высококачественной продукции и добросовестного труда;</a:t>
            </a:r>
          </a:p>
          <a:p>
            <a:pPr marL="384047" indent="-384047" defTabSz="693419">
              <a:spcBef>
                <a:spcPts val="3000"/>
              </a:spcBef>
              <a:defRPr spc="-35" sz="3528"/>
            </a:pPr>
            <a:r>
              <a:t>сильное влияние со стороны государства на принципиальные направления повышения уровня качества и обеспечения конкурентоспособности продукции.</a:t>
            </a:r>
          </a:p>
        </p:txBody>
      </p:sp>
      <p:sp>
        <p:nvSpPr>
          <p:cNvPr id="257" name="Кратко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Кратко</a:t>
            </a:r>
          </a:p>
        </p:txBody>
      </p:sp>
      <p:sp>
        <p:nvSpPr>
          <p:cNvPr id="258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Японский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68655">
              <a:defRPr spc="-194" sz="9720"/>
            </a:lvl1pPr>
          </a:lstStyle>
          <a:p>
            <a:pPr/>
            <a:r>
              <a:t>Японский опыт управления качеством </a:t>
            </a:r>
          </a:p>
        </p:txBody>
      </p:sp>
      <p:pic>
        <p:nvPicPr>
          <p:cNvPr id="261" name="toguty1.gif" descr="toguty1.gif"/>
          <p:cNvPicPr>
            <a:picLocks noChangeAspect="1"/>
          </p:cNvPicPr>
          <p:nvPr/>
        </p:nvPicPr>
        <p:blipFill>
          <a:blip r:embed="rId3">
            <a:extLst/>
          </a:blip>
          <a:srcRect l="0" t="0" r="0" b="24020"/>
          <a:stretch>
            <a:fillRect/>
          </a:stretch>
        </p:blipFill>
        <p:spPr>
          <a:xfrm>
            <a:off x="831998" y="3032171"/>
            <a:ext cx="8714323" cy="504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OrzJpyCXJfuCwHBAQoCE92RwVgLzpZl9X5ZZRtrb.jpg" descr="OrzJpyCXJfuCwHBAQoCE92RwVgLzpZl9X5ZZRtr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70547" y="2916927"/>
            <a:ext cx="5233301" cy="650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Тагути, Гэнъити"/>
          <p:cNvSpPr txBox="1"/>
          <p:nvPr/>
        </p:nvSpPr>
        <p:spPr>
          <a:xfrm>
            <a:off x="17675403" y="10004293"/>
            <a:ext cx="4023589" cy="72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Тагути, Гэнъити</a:t>
            </a:r>
          </a:p>
        </p:txBody>
      </p:sp>
      <p:sp>
        <p:nvSpPr>
          <p:cNvPr id="264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Японский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68655">
              <a:defRPr spc="-194" sz="9720"/>
            </a:lvl1pPr>
          </a:lstStyle>
          <a:p>
            <a:pPr/>
            <a:r>
              <a:t>Японский опыт управления качеством </a:t>
            </a:r>
          </a:p>
        </p:txBody>
      </p:sp>
      <p:sp>
        <p:nvSpPr>
          <p:cNvPr id="267" name="Теоретический и практический опыт комплексного управления качеством на предприятиях Японии успешно сочетался с известной сис- темой «Канбан», что в переводе на русский язык означает «карточка», а по существу - «точно в срок». Эта система или ее элементы "/>
          <p:cNvSpPr txBox="1"/>
          <p:nvPr>
            <p:ph type="body" sz="quarter" idx="1"/>
          </p:nvPr>
        </p:nvSpPr>
        <p:spPr>
          <a:xfrm>
            <a:off x="1859596" y="8306700"/>
            <a:ext cx="20664808" cy="296577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000031"/>
                </a:solidFill>
              </a:defRPr>
            </a:lvl1pPr>
          </a:lstStyle>
          <a:p>
            <a:pPr/>
            <a:r>
              <a:t>Теоретический и практический опыт комплексного управления качеством на предприятиях Японии успешно сочетался с известной сис- темой «Канбан», что в переводе на русский язык означает «карточка», а по существу - «точно в срок». Эта система или ее элементы стали широко использоваться не только в Японии, но и в других странах.</a:t>
            </a:r>
          </a:p>
        </p:txBody>
      </p:sp>
      <p:pic>
        <p:nvPicPr>
          <p:cNvPr id="268" name="Pastel-Kanban-Board-Template.png" descr="Pastel-Kanban-Board-Templ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110" y="2200403"/>
            <a:ext cx="9845448" cy="5538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ownload.png" descr="downlo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95325" y="3162761"/>
            <a:ext cx="4300556" cy="424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Опыт управления качеством в США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Опыт управления качеством в США</a:t>
            </a:r>
          </a:p>
        </p:txBody>
      </p:sp>
      <p:sp>
        <p:nvSpPr>
          <p:cNvPr id="273" name="В 40-е и 50-е годы ХХ в. качество товаров, производимых в Америке, было низкое. Единственный вопрос, над которым задумывались, касался лишь объемов возможного производства.…"/>
          <p:cNvSpPr txBox="1"/>
          <p:nvPr>
            <p:ph type="body" idx="1"/>
          </p:nvPr>
        </p:nvSpPr>
        <p:spPr>
          <a:xfrm>
            <a:off x="571500" y="3890207"/>
            <a:ext cx="23241000" cy="769700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В 40-е и 50-е годы ХХ в. качество товаров, производимых в Америке, было низкое. Единственный вопрос, над которым задумывались, касался лишь объемов возможного производства.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Серьезной проблемой для промышленности США являлись огромные затраты вследствие низкого уровня качества. 20- 25% всех текущих затрат типичного американского предприятия шло на обнаружение и устранение дефектов продукции. 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Если прибавить к этому затраты на ремонт или замену дефектных изделий, которые вышли за пределы предприятия и попали на рынок, то суммарные расходы вследствие низкого уровня качества составляли 30 % и более от издержек производства.</a:t>
            </a:r>
          </a:p>
        </p:txBody>
      </p:sp>
      <p:sp>
        <p:nvSpPr>
          <p:cNvPr id="274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Опыт управления качеством в США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Опыт управления качеством в США</a:t>
            </a:r>
          </a:p>
        </p:txBody>
      </p:sp>
      <p:sp>
        <p:nvSpPr>
          <p:cNvPr id="277" name="Вместе с тем наболее трезвомыслящие управляющие фирм США поняли, что надо повышать качество американских товаров. Какие же меры предлагались для этого? Было решено уделить внимание развитию таких проблем, как:…"/>
          <p:cNvSpPr txBox="1"/>
          <p:nvPr>
            <p:ph type="body" idx="1"/>
          </p:nvPr>
        </p:nvSpPr>
        <p:spPr>
          <a:xfrm>
            <a:off x="571500" y="3890207"/>
            <a:ext cx="23241000" cy="7697009"/>
          </a:xfrm>
          <a:prstGeom prst="rect">
            <a:avLst/>
          </a:prstGeom>
        </p:spPr>
        <p:txBody>
          <a:bodyPr/>
          <a:lstStyle/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Вместе с тем наболее трезвомыслящие управляющие фирм США поняли, что надо повышать качество американских товаров. Какие же меры предлагались для этого? Было решено уделить внимание развитию таких проблем, как: 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1) мотивация рабочих;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2) кружки качества;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3) статистические методы контроля;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4) повышение сознательности служащих и управляющих; 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5) учет расходов на качество;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6) программы повышения качества;</a:t>
            </a:r>
          </a:p>
          <a:p>
            <a:pPr marL="0" indent="0" defTabSz="742950">
              <a:spcBef>
                <a:spcPts val="3200"/>
              </a:spcBef>
              <a:buClrTx/>
              <a:buSzTx/>
              <a:buNone/>
              <a:defRPr spc="-37" sz="3780">
                <a:solidFill>
                  <a:srgbClr val="000031"/>
                </a:solidFill>
              </a:defRPr>
            </a:pPr>
            <a:r>
              <a:t>7) материальное стимулирование.</a:t>
            </a:r>
          </a:p>
        </p:txBody>
      </p:sp>
      <p:sp>
        <p:nvSpPr>
          <p:cNvPr id="278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Опыт управления качеством в США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718184">
              <a:defRPr spc="-208" sz="10440"/>
            </a:lvl1pPr>
          </a:lstStyle>
          <a:p>
            <a:pPr/>
            <a:r>
              <a:t>Опыт управления качеством в США</a:t>
            </a:r>
          </a:p>
        </p:txBody>
      </p:sp>
      <p:sp>
        <p:nvSpPr>
          <p:cNvPr id="281" name="В этот же период в США были изданы две книги Э. Деминга: «Качество, производительность и конкурентоспособность» и «Выход из кризиса». В этих монографиях изложена философия Деминга, знаменитые «14 пунктов», которые легли в основу всеобщего (тотального) ка"/>
          <p:cNvSpPr txBox="1"/>
          <p:nvPr>
            <p:ph type="body" sz="quarter" idx="1"/>
          </p:nvPr>
        </p:nvSpPr>
        <p:spPr>
          <a:xfrm>
            <a:off x="6008617" y="3416271"/>
            <a:ext cx="14225668" cy="2529164"/>
          </a:xfrm>
          <a:prstGeom prst="rect">
            <a:avLst/>
          </a:prstGeom>
        </p:spPr>
        <p:txBody>
          <a:bodyPr/>
          <a:lstStyle>
            <a:lvl1pPr marL="0" indent="0" defTabSz="627379">
              <a:spcBef>
                <a:spcPts val="2700"/>
              </a:spcBef>
              <a:buClrTx/>
              <a:buSzTx/>
              <a:buNone/>
              <a:defRPr spc="-31" sz="3192">
                <a:solidFill>
                  <a:srgbClr val="000031"/>
                </a:solidFill>
              </a:defRPr>
            </a:lvl1pPr>
          </a:lstStyle>
          <a:p>
            <a:pPr/>
            <a:r>
              <a:t>В этот же период в США были изданы две книги Э. Деминга: «Качество, производительность и конкурентоспособность» и «Выход из кризиса». В этих монографиях изложена философия Деминга, знаменитые «14 пунктов», которые легли в основу всеобщего (тотального) качества.</a:t>
            </a:r>
          </a:p>
        </p:txBody>
      </p:sp>
      <p:pic>
        <p:nvPicPr>
          <p:cNvPr id="282" name="download.jpeg" descr="download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434" y="2966653"/>
            <a:ext cx="4038601" cy="403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Э. Деминг"/>
          <p:cNvSpPr txBox="1"/>
          <p:nvPr/>
        </p:nvSpPr>
        <p:spPr>
          <a:xfrm>
            <a:off x="1761295" y="7377878"/>
            <a:ext cx="2614880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Э. Деминг</a:t>
            </a:r>
          </a:p>
        </p:txBody>
      </p:sp>
      <p:sp>
        <p:nvSpPr>
          <p:cNvPr id="284" name="«Качество это не евангелизм, не распредложение и не лозунг это образ жизни»."/>
          <p:cNvSpPr txBox="1"/>
          <p:nvPr/>
        </p:nvSpPr>
        <p:spPr>
          <a:xfrm>
            <a:off x="1624340" y="8888897"/>
            <a:ext cx="15461696" cy="1799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68655">
              <a:spcBef>
                <a:spcPts val="2900"/>
              </a:spcBef>
              <a:defRPr spc="-34" sz="3402">
                <a:solidFill>
                  <a:srgbClr val="000031"/>
                </a:solidFill>
              </a:defRPr>
            </a:lvl1pPr>
          </a:lstStyle>
          <a:p>
            <a:pPr/>
            <a:r>
              <a:t>«Качество это не евангелизм, не распредложение и не лозунг это образ жизни».</a:t>
            </a:r>
          </a:p>
        </p:txBody>
      </p:sp>
      <p:pic>
        <p:nvPicPr>
          <p:cNvPr id="285" name="unnamed.jpg" descr="unname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3981" y="5719411"/>
            <a:ext cx="3497868" cy="403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А. Фейтенбаум"/>
          <p:cNvSpPr txBox="1"/>
          <p:nvPr/>
        </p:nvSpPr>
        <p:spPr>
          <a:xfrm>
            <a:off x="17886601" y="10149295"/>
            <a:ext cx="3792627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А. Фейтенбаум</a:t>
            </a:r>
          </a:p>
        </p:txBody>
      </p:sp>
      <p:sp>
        <p:nvSpPr>
          <p:cNvPr id="287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Опыт управления качеством в СШ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pc="-208" sz="10440"/>
            </a:pPr>
            <a:r>
              <a:t>Опыт управления качеством в США</a:t>
            </a:r>
            <a:endParaRPr spc="-20" sz="1044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718184">
              <a:defRPr spc="-208" sz="10440"/>
            </a:pPr>
            <a:r>
              <a:rPr spc="-20" sz="1044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290" name="жесткий контроль качества изготовления продукции с использованием методов математической статистики;…"/>
          <p:cNvSpPr txBox="1"/>
          <p:nvPr>
            <p:ph type="body" idx="1"/>
          </p:nvPr>
        </p:nvSpPr>
        <p:spPr>
          <a:xfrm>
            <a:off x="571500" y="3904441"/>
            <a:ext cx="23241000" cy="8258975"/>
          </a:xfrm>
          <a:prstGeom prst="rect">
            <a:avLst/>
          </a:prstGeom>
        </p:spPr>
        <p:txBody>
          <a:bodyPr/>
          <a:lstStyle/>
          <a:p>
            <a:pPr/>
            <a:r>
              <a:t>жесткий контроль качества изготовления продукции с использованием методов математической статистики;</a:t>
            </a:r>
          </a:p>
          <a:p>
            <a:pPr/>
            <a:r>
              <a:t>внимание к процессу планирования производства по объемным и качественным показателям, административный контроль за исполнением планов;</a:t>
            </a:r>
          </a:p>
          <a:p>
            <a:pPr/>
            <a:r>
              <a:t>совершенствование управления фирмой в целом.</a:t>
            </a:r>
          </a:p>
        </p:txBody>
      </p:sp>
      <p:sp>
        <p:nvSpPr>
          <p:cNvPr id="291" name="Кратко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Кратко</a:t>
            </a:r>
          </a:p>
        </p:txBody>
      </p:sp>
      <p:sp>
        <p:nvSpPr>
          <p:cNvPr id="292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Европейский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10870">
              <a:defRPr spc="-177" sz="8880"/>
            </a:lvl1pPr>
          </a:lstStyle>
          <a:p>
            <a:pPr/>
            <a:r>
              <a:t>Европейский опыт управления качеством</a:t>
            </a:r>
          </a:p>
        </p:txBody>
      </p:sp>
      <p:sp>
        <p:nvSpPr>
          <p:cNvPr id="295" name="Именно в Европе были основаны ведущие организации, занимающиеся сертификацией на соответствие ИСО 9000- TUV Cert, BVGI, DNV, Lloyd Register. Указанные стандарты должны стать гарантами высокого качества, защитить миллионы потребителей от низкосортной прод"/>
          <p:cNvSpPr txBox="1"/>
          <p:nvPr>
            <p:ph type="body" sz="half" idx="1"/>
          </p:nvPr>
        </p:nvSpPr>
        <p:spPr>
          <a:xfrm>
            <a:off x="571500" y="4577414"/>
            <a:ext cx="23241000" cy="437001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000031"/>
                </a:solidFill>
              </a:defRPr>
            </a:lvl1pPr>
          </a:lstStyle>
          <a:p>
            <a:pPr/>
            <a:r>
              <a:t>Именно в Европе были основаны ведущие организации, занимающиеся сертификацией на соответствие ИСО 9000- TUV Cert, BVGI, DNV, Lloyd Register. Указанные стандарты должны стать гарантами высокого качества, защитить миллионы потребителей от низкосортной продукции, стимулировать производителей к новым достижениям в области качества.</a:t>
            </a:r>
          </a:p>
        </p:txBody>
      </p:sp>
      <p:sp>
        <p:nvSpPr>
          <p:cNvPr id="296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Российский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35634">
              <a:defRPr spc="-184" sz="9239"/>
            </a:lvl1pPr>
          </a:lstStyle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01" name="«Россия восстанет из распада и унижения и начнет эпоху расцвета и нового величия. Но возродится она и расцветет лишь после того, как русские люди поймут, что спасение надо искать в качестве!»"/>
          <p:cNvSpPr txBox="1"/>
          <p:nvPr>
            <p:ph type="body" sz="quarter" idx="1"/>
          </p:nvPr>
        </p:nvSpPr>
        <p:spPr>
          <a:xfrm>
            <a:off x="5760172" y="4406495"/>
            <a:ext cx="15658952" cy="243622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000031"/>
                </a:solidFill>
              </a:defRPr>
            </a:lvl1pPr>
          </a:lstStyle>
          <a:p>
            <a:pPr/>
            <a:r>
              <a:t>«Россия восстанет из распада и унижения и начнет эпоху расцвета и нового величия. Но возродится она и расцветет лишь после того, как русские люди поймут, что спасение надо искать в качестве!»</a:t>
            </a:r>
          </a:p>
        </p:txBody>
      </p:sp>
      <p:pic>
        <p:nvPicPr>
          <p:cNvPr id="202" name="18d91b7181c7a15ae830bebb83d1ade0.jpg" descr="18d91b7181c7a15ae830bebb83d1ade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537" y="4146827"/>
            <a:ext cx="44450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И. А. Ильин"/>
          <p:cNvSpPr txBox="1"/>
          <p:nvPr/>
        </p:nvSpPr>
        <p:spPr>
          <a:xfrm>
            <a:off x="1425025" y="9168013"/>
            <a:ext cx="295892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И. А. Ильин</a:t>
            </a:r>
          </a:p>
        </p:txBody>
      </p:sp>
      <p:sp>
        <p:nvSpPr>
          <p:cNvPr id="204" name="«Спасение в качестве» 1928"/>
          <p:cNvSpPr txBox="1"/>
          <p:nvPr/>
        </p:nvSpPr>
        <p:spPr>
          <a:xfrm>
            <a:off x="16255345" y="8288178"/>
            <a:ext cx="7196786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«Спасение в качестве» 1928 </a:t>
            </a:r>
          </a:p>
        </p:txBody>
      </p:sp>
      <p:sp>
        <p:nvSpPr>
          <p:cNvPr id="205" name="И. А. Ильин"/>
          <p:cNvSpPr txBox="1"/>
          <p:nvPr/>
        </p:nvSpPr>
        <p:spPr>
          <a:xfrm>
            <a:off x="19964434" y="7204618"/>
            <a:ext cx="295892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И. А. Ильин</a:t>
            </a:r>
          </a:p>
        </p:txBody>
      </p:sp>
      <p:sp>
        <p:nvSpPr>
          <p:cNvPr id="206" name="Номер слайда"/>
          <p:cNvSpPr txBox="1"/>
          <p:nvPr>
            <p:ph type="sldNum" sz="quarter" idx="4294967295"/>
          </p:nvPr>
        </p:nvSpPr>
        <p:spPr>
          <a:xfrm>
            <a:off x="23557737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Европейский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10870">
              <a:defRPr spc="-177" sz="8880"/>
            </a:lvl1pPr>
          </a:lstStyle>
          <a:p>
            <a:pPr/>
            <a:r>
              <a:t>Европейский опыт управления качеством</a:t>
            </a:r>
          </a:p>
        </p:txBody>
      </p:sp>
      <p:sp>
        <p:nvSpPr>
          <p:cNvPr id="299" name="Качество стало фактором обеспечения конкурентоспособности ев• ропейских стан. Для реализации такой стратегии потребовались:…"/>
          <p:cNvSpPr txBox="1"/>
          <p:nvPr>
            <p:ph type="body" idx="1"/>
          </p:nvPr>
        </p:nvSpPr>
        <p:spPr>
          <a:xfrm>
            <a:off x="571500" y="3890207"/>
            <a:ext cx="23241000" cy="769700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Качество стало фактором обеспечения конкурентоспособности ев• ропейских стан. Для реализации такой стратегии потребовались: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1) единые законодательные требования (директивы);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2) единые стандарты;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3) единые процессы проверки, чтобы убедиться, что фирма соответствует требованиям рынка.</a:t>
            </a:r>
          </a:p>
        </p:txBody>
      </p:sp>
      <p:sp>
        <p:nvSpPr>
          <p:cNvPr id="300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Европейский опыт управления качеством"/>
          <p:cNvSpPr txBox="1"/>
          <p:nvPr>
            <p:ph type="title"/>
          </p:nvPr>
        </p:nvSpPr>
        <p:spPr>
          <a:xfrm>
            <a:off x="571500" y="629023"/>
            <a:ext cx="23241000" cy="1951019"/>
          </a:xfrm>
          <a:prstGeom prst="rect">
            <a:avLst/>
          </a:prstGeom>
        </p:spPr>
        <p:txBody>
          <a:bodyPr/>
          <a:lstStyle>
            <a:lvl1pPr defTabSz="610870">
              <a:defRPr spc="-177" sz="8880"/>
            </a:lvl1pPr>
          </a:lstStyle>
          <a:p>
            <a:pPr/>
            <a:r>
              <a:t>Европейский опыт управления качеством</a:t>
            </a:r>
          </a:p>
        </p:txBody>
      </p:sp>
      <p:sp>
        <p:nvSpPr>
          <p:cNvPr id="303" name="Область деятельности Европейского фонда управления качеством:…"/>
          <p:cNvSpPr txBox="1"/>
          <p:nvPr>
            <p:ph type="body" idx="1"/>
          </p:nvPr>
        </p:nvSpPr>
        <p:spPr>
          <a:xfrm>
            <a:off x="571500" y="3890207"/>
            <a:ext cx="23241000" cy="769700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Область деятельности Европейского фонда управления качеством: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1) поддерживать руководство западноевропейских компаний в ускорении процесса создания качества для достижения преимуществ всеобщей конкуренции;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2) стимулировать и, где это необходимо, помогать всем сегментам западноевропейского сообщества принимать участие в деятельности по улучшению качества и укреплению культуры европейского качества.</a:t>
            </a:r>
          </a:p>
          <a:p>
            <a:pPr marL="0" indent="0">
              <a:buClrTx/>
              <a:buSzTx/>
              <a:buNone/>
              <a:defRPr>
                <a:solidFill>
                  <a:srgbClr val="000031"/>
                </a:solidFill>
              </a:defRPr>
            </a:pPr>
            <a:r>
              <a:t>ЕФУК совместно с Европейской организацией по качеству (EOK) учредил Европейскую премию по качеству, которая, начиная с 1992 .г присуждается лучшим фирмам.</a:t>
            </a:r>
          </a:p>
        </p:txBody>
      </p:sp>
      <p:sp>
        <p:nvSpPr>
          <p:cNvPr id="304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Европейский опыт управления качество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pc="-177" sz="8880"/>
            </a:lvl1pPr>
          </a:lstStyle>
          <a:p>
            <a:pPr/>
            <a:r>
              <a:t>Европейский опыт управления качеством</a:t>
            </a:r>
          </a:p>
        </p:txBody>
      </p:sp>
      <p:sp>
        <p:nvSpPr>
          <p:cNvPr id="307" name="законодательная основа для проведения всех работ, связанных с оценкой и подтверждением качества;…"/>
          <p:cNvSpPr txBox="1"/>
          <p:nvPr>
            <p:ph type="body" idx="1"/>
          </p:nvPr>
        </p:nvSpPr>
        <p:spPr>
          <a:xfrm>
            <a:off x="571500" y="3890207"/>
            <a:ext cx="23241000" cy="8221671"/>
          </a:xfrm>
          <a:prstGeom prst="rect">
            <a:avLst/>
          </a:prstGeom>
        </p:spPr>
        <p:txBody>
          <a:bodyPr/>
          <a:lstStyle/>
          <a:p>
            <a:pPr/>
            <a:r>
              <a:t>законодательная основа для проведения всех работ, связанных с оценкой и подтверждением качества;</a:t>
            </a:r>
          </a:p>
          <a:p>
            <a:pPr/>
            <a:r>
              <a:t>гармонизация требований национальных стандартов, правил и процедур сертификации;</a:t>
            </a:r>
          </a:p>
          <a:p>
            <a:pPr/>
            <a:r>
              <a:t>создание региональной инфраструктуры и сети национальных организаций, уполномоченных проводить работы по сертификации продукции и систем качества, аккредитации лабораторий, регистрации специалистов по качеству и т. д.</a:t>
            </a:r>
          </a:p>
        </p:txBody>
      </p:sp>
      <p:sp>
        <p:nvSpPr>
          <p:cNvPr id="308" name="Кратко"/>
          <p:cNvSpPr txBox="1"/>
          <p:nvPr/>
        </p:nvSpPr>
        <p:spPr>
          <a:xfrm>
            <a:off x="571500" y="12269258"/>
            <a:ext cx="23241000" cy="5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 cap="all" spc="168" sz="2800">
                <a:solidFill>
                  <a:schemeClr val="accent1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lvl1pPr>
          </a:lstStyle>
          <a:p>
            <a:pPr/>
            <a:r>
              <a:t>Кратко</a:t>
            </a:r>
          </a:p>
        </p:txBody>
      </p:sp>
      <p:sp>
        <p:nvSpPr>
          <p:cNvPr id="309" name="Номер слайда"/>
          <p:cNvSpPr txBox="1"/>
          <p:nvPr>
            <p:ph type="sldNum" sz="quarter" idx="4294967295"/>
          </p:nvPr>
        </p:nvSpPr>
        <p:spPr>
          <a:xfrm>
            <a:off x="23421898" y="12919962"/>
            <a:ext cx="385980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Морская черепаха плывёт под водой" descr="Морская черепаха плывёт под водой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16987"/>
          <a:stretch>
            <a:fillRect/>
          </a:stretch>
        </p:blipFill>
        <p:spPr>
          <a:xfrm>
            <a:off x="6266018" y="577831"/>
            <a:ext cx="11330430" cy="7045157"/>
          </a:xfrm>
          <a:prstGeom prst="rect">
            <a:avLst/>
          </a:prstGeom>
        </p:spPr>
      </p:pic>
      <p:sp>
        <p:nvSpPr>
          <p:cNvPr id="312" name="Номер слайда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Голубоногая олуша на песке" descr="Голубоногая олуша на песке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9410" t="0" r="9410" b="0"/>
          <a:stretch>
            <a:fillRect/>
          </a:stretch>
        </p:blipFill>
        <p:spPr>
          <a:xfrm>
            <a:off x="-71091" y="-23042"/>
            <a:ext cx="11171974" cy="13762111"/>
          </a:xfrm>
          <a:prstGeom prst="rect">
            <a:avLst/>
          </a:prstGeom>
        </p:spPr>
      </p:pic>
      <p:sp>
        <p:nvSpPr>
          <p:cNvPr id="209" name="Линия"/>
          <p:cNvSpPr/>
          <p:nvPr/>
        </p:nvSpPr>
        <p:spPr>
          <a:xfrm>
            <a:off x="635000" y="12984992"/>
            <a:ext cx="23114000" cy="1"/>
          </a:xfrm>
          <a:prstGeom prst="line">
            <a:avLst/>
          </a:prstGeom>
          <a:ln w="38100">
            <a:solidFill>
              <a:schemeClr val="accent5">
                <a:hueOff val="503731"/>
                <a:lumOff val="709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10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5">
                <a:hueOff val="503731"/>
                <a:lumOff val="7092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11" name="Российский опыт управления качеством"/>
          <p:cNvSpPr txBox="1"/>
          <p:nvPr>
            <p:ph type="title"/>
          </p:nvPr>
        </p:nvSpPr>
        <p:spPr>
          <a:xfrm>
            <a:off x="11715212" y="864810"/>
            <a:ext cx="11698826" cy="1308101"/>
          </a:xfrm>
          <a:prstGeom prst="rect">
            <a:avLst/>
          </a:prstGeom>
        </p:spPr>
        <p:txBody>
          <a:bodyPr/>
          <a:lstStyle/>
          <a:p>
            <a:pPr defTabSz="454025">
              <a:defRPr sz="4400">
                <a:solidFill>
                  <a:schemeClr val="accent6">
                    <a:satOff val="-33399"/>
                    <a:lumOff val="-9873"/>
                  </a:schemeClr>
                </a:solidFill>
              </a:defRPr>
            </a:pPr>
            <a:r>
              <a:rPr>
                <a:solidFill>
                  <a:srgbClr val="E83323"/>
                </a:solidFill>
              </a:rPr>
              <a:t>Российский опыт управления качеством</a:t>
            </a:r>
            <a:r>
              <a:t> </a:t>
            </a:r>
          </a:p>
        </p:txBody>
      </p:sp>
      <p:sp>
        <p:nvSpPr>
          <p:cNvPr id="212" name="Вы можете наблюдать на изображении «Государственный знак качества» 1967 г. в СССР…"/>
          <p:cNvSpPr txBox="1"/>
          <p:nvPr>
            <p:ph type="body" sz="half" idx="1"/>
          </p:nvPr>
        </p:nvSpPr>
        <p:spPr>
          <a:xfrm>
            <a:off x="11715212" y="2508250"/>
            <a:ext cx="11698826" cy="1007948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Вы можете наблюдать на изображении «Государственный знак качества» 1967 г. в СССР</a:t>
            </a:r>
          </a:p>
          <a:p>
            <a:pPr marL="0" indent="0">
              <a:buClrTx/>
              <a:buSzTx/>
              <a:buNone/>
            </a:pPr>
            <a:r>
              <a:t>В 1970 г. вышли :</a:t>
            </a:r>
          </a:p>
          <a:p>
            <a:pPr/>
            <a:r>
              <a:t>постановление Правительства«О повышении роли стандартов в улучшении качества выпускаемой продукции» </a:t>
            </a:r>
          </a:p>
          <a:p>
            <a:pPr/>
            <a:r>
              <a:t>Указ «О преобразовании Комитета стандартов, мер и измерительных приборов». </a:t>
            </a:r>
          </a:p>
          <a:p>
            <a:pPr marL="0" indent="0">
              <a:buClrTx/>
              <a:buSzTx/>
              <a:buNone/>
            </a:pPr>
            <a:r>
              <a:t>Практическое значение имел изданный в 1985 г. справочник «Управление качеством продукции».</a:t>
            </a:r>
          </a:p>
        </p:txBody>
      </p:sp>
      <p:sp>
        <p:nvSpPr>
          <p:cNvPr id="213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Голубоногая олуша на песке" descr="Голубоногая олуша на песке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4531" t="0" r="66653" b="0"/>
          <a:stretch>
            <a:fillRect/>
          </a:stretch>
        </p:blipFill>
        <p:spPr>
          <a:xfrm>
            <a:off x="-71091" y="-67049"/>
            <a:ext cx="7981702" cy="13850125"/>
          </a:xfrm>
          <a:prstGeom prst="rect">
            <a:avLst/>
          </a:prstGeom>
        </p:spPr>
      </p:pic>
      <p:sp>
        <p:nvSpPr>
          <p:cNvPr id="216" name="Линия"/>
          <p:cNvSpPr/>
          <p:nvPr/>
        </p:nvSpPr>
        <p:spPr>
          <a:xfrm>
            <a:off x="635000" y="12984992"/>
            <a:ext cx="23114000" cy="1"/>
          </a:xfrm>
          <a:prstGeom prst="line">
            <a:avLst/>
          </a:prstGeom>
          <a:ln w="38100">
            <a:solidFill>
              <a:schemeClr val="accent5">
                <a:hueOff val="503731"/>
                <a:lumOff val="709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17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5">
                <a:hueOff val="503731"/>
                <a:lumOff val="7092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18" name="Российский опыт управления качеством"/>
          <p:cNvSpPr txBox="1"/>
          <p:nvPr>
            <p:ph type="title"/>
          </p:nvPr>
        </p:nvSpPr>
        <p:spPr>
          <a:xfrm>
            <a:off x="8600287" y="864810"/>
            <a:ext cx="14813751" cy="1308101"/>
          </a:xfrm>
          <a:prstGeom prst="rect">
            <a:avLst/>
          </a:prstGeom>
        </p:spPr>
        <p:txBody>
          <a:bodyPr/>
          <a:lstStyle/>
          <a:p>
            <a:pPr defTabSz="577850">
              <a:defRPr sz="5600"/>
            </a:pPr>
            <a:r>
              <a:rPr>
                <a:solidFill>
                  <a:srgbClr val="BB271A"/>
                </a:solidFill>
              </a:rPr>
              <a:t>Российский опыт управления качеством</a:t>
            </a:r>
            <a:r>
              <a:t> </a:t>
            </a:r>
          </a:p>
        </p:txBody>
      </p:sp>
      <p:sp>
        <p:nvSpPr>
          <p:cNvPr id="219" name="В обеспечении конкурентоспособности уже в 80-е годы XX в. требования к качеству стали определяющими. Опыт показывает: объективно необходимо, чтобы расходы на обеспечение качества составляли не менее 15-25% совокупных производственных затрат."/>
          <p:cNvSpPr txBox="1"/>
          <p:nvPr>
            <p:ph type="body" sz="quarter" idx="1"/>
          </p:nvPr>
        </p:nvSpPr>
        <p:spPr>
          <a:xfrm>
            <a:off x="8600287" y="4801787"/>
            <a:ext cx="14813751" cy="4112426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</a:lstStyle>
          <a:p>
            <a:pPr/>
            <a:r>
              <a:t>В обеспечении конкурентоспособности уже в 80-е годы XX в. требования к качеству стали определяющими. Опыт показывает: объективно необходимо, чтобы расходы на обеспечение качества составляли не менее 15-25% совокупных производственных затрат.</a:t>
            </a:r>
          </a:p>
        </p:txBody>
      </p:sp>
      <p:sp>
        <p:nvSpPr>
          <p:cNvPr id="220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Линия"/>
          <p:cNvSpPr/>
          <p:nvPr/>
        </p:nvSpPr>
        <p:spPr>
          <a:xfrm>
            <a:off x="635000" y="12984992"/>
            <a:ext cx="23114000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23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24" name="Российский опыт управления качеством"/>
          <p:cNvSpPr txBox="1"/>
          <p:nvPr>
            <p:ph type="title"/>
          </p:nvPr>
        </p:nvSpPr>
        <p:spPr>
          <a:xfrm>
            <a:off x="969962" y="864810"/>
            <a:ext cx="22444076" cy="1308101"/>
          </a:xfrm>
          <a:prstGeom prst="rect">
            <a:avLst/>
          </a:prstGeom>
        </p:spPr>
        <p:txBody>
          <a:bodyPr/>
          <a:lstStyle/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25" name="Основные достижения в области управления качеством в ВПК представляли собой методы технологического обеспечения качества на стадии исследований и разработок по созданию новой продукции, статистическое регулирование качества с использованием контрольных к"/>
          <p:cNvSpPr txBox="1"/>
          <p:nvPr>
            <p:ph type="body" idx="1"/>
          </p:nvPr>
        </p:nvSpPr>
        <p:spPr>
          <a:xfrm>
            <a:off x="969962" y="2508250"/>
            <a:ext cx="22444076" cy="10079481"/>
          </a:xfrm>
          <a:prstGeom prst="rect">
            <a:avLst/>
          </a:prstGeom>
        </p:spPr>
        <p:txBody>
          <a:bodyPr/>
          <a:lstStyle/>
          <a:p>
            <a:pPr lvl="1" marL="0" indent="457200">
              <a:buClrTx/>
              <a:buSzTx/>
              <a:buNone/>
            </a:pPr>
            <a:r>
              <a:t>Основные достижения в области управления качеством в ВПК представляли собой методы технологического обеспечения качества на стадии исследований и разработок по созданию новой продукции, статистическое регулирование качества с использованием контрольных карт, в том числе автоматизированное, а также специализированные государственные и отраслевые стандарты. К этим достижениям можно отнести:</a:t>
            </a:r>
          </a:p>
          <a:p>
            <a:pPr lvl="1"/>
            <a:r>
              <a:t>комплексные системы управления качеством продукции (КСУКП);</a:t>
            </a:r>
          </a:p>
          <a:p>
            <a:pPr lvl="1"/>
            <a:r>
              <a:t>комплексные системы управления качеством работ предприятий и отдельных подразделений;</a:t>
            </a:r>
          </a:p>
          <a:p>
            <a:pPr lvl="1"/>
            <a:r>
              <a:t>формы и методы работы с поставщиками.</a:t>
            </a:r>
          </a:p>
          <a:p>
            <a:pPr lvl="1" marL="0" indent="457200">
              <a:buClrTx/>
              <a:buSzTx/>
              <a:buNone/>
            </a:pPr>
            <a:r>
              <a:t>Впервые эти разработки были реализованы на практике в Японии и США, а также в СССР (отраслях ВПК).</a:t>
            </a:r>
          </a:p>
        </p:txBody>
      </p:sp>
      <p:sp>
        <p:nvSpPr>
          <p:cNvPr id="226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Линия"/>
          <p:cNvSpPr/>
          <p:nvPr/>
        </p:nvSpPr>
        <p:spPr>
          <a:xfrm>
            <a:off x="635000" y="12984992"/>
            <a:ext cx="23114000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29" name="Линия"/>
          <p:cNvSpPr/>
          <p:nvPr/>
        </p:nvSpPr>
        <p:spPr>
          <a:xfrm>
            <a:off x="639142" y="692907"/>
            <a:ext cx="23114001" cy="1"/>
          </a:xfrm>
          <a:prstGeom prst="line">
            <a:avLst/>
          </a:prstGeom>
          <a:ln w="114300">
            <a:solidFill>
              <a:schemeClr val="accent4"/>
            </a:solidFill>
            <a:miter lim="400000"/>
          </a:ln>
        </p:spPr>
        <p:txBody>
          <a:bodyPr lIns="0" tIns="0" rIns="0" bIns="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cap="all" spc="156" sz="2600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</a:p>
        </p:txBody>
      </p:sp>
      <p:sp>
        <p:nvSpPr>
          <p:cNvPr id="230" name="Российский опыт управления качеством"/>
          <p:cNvSpPr txBox="1"/>
          <p:nvPr>
            <p:ph type="title"/>
          </p:nvPr>
        </p:nvSpPr>
        <p:spPr>
          <a:xfrm>
            <a:off x="969962" y="864810"/>
            <a:ext cx="22444076" cy="1308101"/>
          </a:xfrm>
          <a:prstGeom prst="rect">
            <a:avLst/>
          </a:prstGeom>
        </p:spPr>
        <p:txBody>
          <a:bodyPr/>
          <a:lstStyle/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31" name="Дальнейшее развитие стандартизации в области качества было связано с повышением роли стандартов в обеспечении методов оценки качества продукции. Методические документы Госстандарта СССР предусматривали оценку качества промышленной продукции по следующим "/>
          <p:cNvSpPr txBox="1"/>
          <p:nvPr>
            <p:ph type="body" idx="1"/>
          </p:nvPr>
        </p:nvSpPr>
        <p:spPr>
          <a:xfrm>
            <a:off x="969962" y="2508250"/>
            <a:ext cx="22444076" cy="10079481"/>
          </a:xfrm>
          <a:prstGeom prst="rect">
            <a:avLst/>
          </a:prstGeom>
        </p:spPr>
        <p:txBody>
          <a:bodyPr/>
          <a:lstStyle/>
          <a:p>
            <a:pPr lvl="1" marL="0" indent="457200">
              <a:buClrTx/>
              <a:buSzTx/>
              <a:buNone/>
            </a:pPr>
            <a:r>
              <a:t>Дальнейшее развитие стандартизации в области качества было связано с повышением роли стандартов в обеспечении методов оценки качества продукции. Методические документы Госстандарта СССР предусматривали оценку качества промышленной продукции по следующим группам показателей:</a:t>
            </a:r>
          </a:p>
          <a:p>
            <a:pPr lvl="1"/>
            <a:r>
              <a:t>техническим;</a:t>
            </a:r>
          </a:p>
          <a:p>
            <a:pPr lvl="1"/>
            <a:r>
              <a:t>эксплуатационным;</a:t>
            </a:r>
          </a:p>
          <a:p>
            <a:pPr lvl="1"/>
            <a:r>
              <a:t>надежности; </a:t>
            </a:r>
          </a:p>
          <a:p>
            <a:pPr lvl="1"/>
            <a:r>
              <a:t>Технологичности;</a:t>
            </a:r>
          </a:p>
          <a:p>
            <a:pPr lvl="1"/>
            <a:r>
              <a:t>эстетическим;</a:t>
            </a:r>
          </a:p>
          <a:p>
            <a:pPr lvl="1"/>
            <a:r>
              <a:t>эргономическим;</a:t>
            </a:r>
          </a:p>
          <a:p>
            <a:pPr lvl="1"/>
            <a:r>
              <a:t>уровню стандартизации и унификации.</a:t>
            </a:r>
          </a:p>
        </p:txBody>
      </p:sp>
      <p:sp>
        <p:nvSpPr>
          <p:cNvPr id="232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Розовый фламинго, погрузивший клюв в воду" descr="Розовый фламинго, погрузивший клюв в воду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5606" r="0" b="0"/>
          <a:stretch>
            <a:fillRect/>
          </a:stretch>
        </p:blipFill>
        <p:spPr>
          <a:xfrm>
            <a:off x="4308627" y="1464220"/>
            <a:ext cx="15410861" cy="10405223"/>
          </a:xfrm>
          <a:prstGeom prst="rect">
            <a:avLst/>
          </a:prstGeom>
        </p:spPr>
      </p:pic>
      <p:sp>
        <p:nvSpPr>
          <p:cNvPr id="235" name="Российский опыт управления качеством"/>
          <p:cNvSpPr txBox="1"/>
          <p:nvPr/>
        </p:nvSpPr>
        <p:spPr>
          <a:xfrm>
            <a:off x="58434" y="44819"/>
            <a:ext cx="24267132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spc="0" sz="8000">
                <a:solidFill>
                  <a:schemeClr val="accent1"/>
                </a:solidFill>
              </a:defRPr>
            </a:lvl1pPr>
          </a:lstStyle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36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Чёрная игуана с детёнышем на спине" descr="Чёрная игуана с детёнышем на спине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818" r="0" b="0"/>
          <a:stretch>
            <a:fillRect/>
          </a:stretch>
        </p:blipFill>
        <p:spPr>
          <a:xfrm>
            <a:off x="5005584" y="1934963"/>
            <a:ext cx="15132616" cy="10052487"/>
          </a:xfrm>
          <a:prstGeom prst="rect">
            <a:avLst/>
          </a:prstGeom>
        </p:spPr>
      </p:pic>
      <p:sp>
        <p:nvSpPr>
          <p:cNvPr id="239" name="Российский опыт управления качеством"/>
          <p:cNvSpPr txBox="1"/>
          <p:nvPr/>
        </p:nvSpPr>
        <p:spPr>
          <a:xfrm>
            <a:off x="58434" y="44819"/>
            <a:ext cx="24267132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spc="0" sz="8000">
                <a:solidFill>
                  <a:schemeClr val="accent1"/>
                </a:solidFill>
              </a:defRPr>
            </a:lvl1pPr>
          </a:lstStyle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40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Голубоногая олуша на песке" descr="Голубоногая олуша на песке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2">
            <a:off x="5087872" y="2021774"/>
            <a:ext cx="14209445" cy="944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3" y="21600"/>
                </a:lnTo>
                <a:lnTo>
                  <a:pt x="21600" y="21600"/>
                </a:lnTo>
                <a:lnTo>
                  <a:pt x="21600" y="12000"/>
                </a:lnTo>
                <a:lnTo>
                  <a:pt x="215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3" name="Российский опыт управления качеством"/>
          <p:cNvSpPr txBox="1"/>
          <p:nvPr/>
        </p:nvSpPr>
        <p:spPr>
          <a:xfrm>
            <a:off x="58434" y="44819"/>
            <a:ext cx="24267132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b="1" spc="0" sz="8000">
                <a:solidFill>
                  <a:schemeClr val="accent1"/>
                </a:solidFill>
              </a:defRPr>
            </a:lvl1pPr>
          </a:lstStyle>
          <a:p>
            <a:pPr/>
            <a:r>
              <a:t>Российский опыт управления качеством </a:t>
            </a:r>
          </a:p>
        </p:txBody>
      </p:sp>
      <p:sp>
        <p:nvSpPr>
          <p:cNvPr id="244" name="Номер слайда"/>
          <p:cNvSpPr txBox="1"/>
          <p:nvPr>
            <p:ph type="sldNum" sz="quarter" idx="4294967295"/>
          </p:nvPr>
        </p:nvSpPr>
        <p:spPr>
          <a:xfrm>
            <a:off x="23553114" y="12919962"/>
            <a:ext cx="250141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000034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8_Academy">
  <a:themeElements>
    <a:clrScheme name="28_Academy">
      <a:dk1>
        <a:srgbClr val="000000"/>
      </a:dk1>
      <a:lt1>
        <a:srgbClr val="FFFFFF"/>
      </a:lt1>
      <a:dk2>
        <a:srgbClr val="555952"/>
      </a:dk2>
      <a:lt2>
        <a:srgbClr val="D6DCCF"/>
      </a:lt2>
      <a:accent1>
        <a:srgbClr val="3B39E4"/>
      </a:accent1>
      <a:accent2>
        <a:srgbClr val="51C1FD"/>
      </a:accent2>
      <a:accent3>
        <a:srgbClr val="5EF7D2"/>
      </a:accent3>
      <a:accent4>
        <a:srgbClr val="BFF823"/>
      </a:accent4>
      <a:accent5>
        <a:srgbClr val="FFA728"/>
      </a:accent5>
      <a:accent6>
        <a:srgbClr val="FF5F52"/>
      </a:accent6>
      <a:hlink>
        <a:srgbClr val="0000FF"/>
      </a:hlink>
      <a:folHlink>
        <a:srgbClr val="FF00FF"/>
      </a:folHlink>
    </a:clrScheme>
    <a:fontScheme name="28_Academy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8_Academ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42304"/>
            <a:satOff val="23749"/>
            <a:lumOff val="-4574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156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Condensed Bold"/>
            <a:ea typeface="DIN Condensed Bold"/>
            <a:cs typeface="DIN Condensed Bold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143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80000"/>
          </a:lnSpc>
          <a:spcBef>
            <a:spcPts val="3600"/>
          </a:spcBef>
          <a:spcAft>
            <a:spcPts val="0"/>
          </a:spcAft>
          <a:buClrTx/>
          <a:buSzTx/>
          <a:buFontTx/>
          <a:buNone/>
          <a:tabLst/>
          <a:defRPr b="0" baseline="0" cap="none" i="0" spc="-42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